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61" r:id="rId6"/>
    <p:sldId id="324" r:id="rId7"/>
    <p:sldId id="323" r:id="rId8"/>
    <p:sldId id="321" r:id="rId9"/>
    <p:sldId id="315" r:id="rId10"/>
    <p:sldId id="319" r:id="rId11"/>
    <p:sldId id="322" r:id="rId12"/>
    <p:sldId id="314" r:id="rId13"/>
    <p:sldId id="316" r:id="rId14"/>
    <p:sldId id="317" r:id="rId15"/>
    <p:sldId id="325" r:id="rId16"/>
    <p:sldId id="32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6F"/>
    <a:srgbClr val="81BF3B"/>
    <a:srgbClr val="F2C020"/>
    <a:srgbClr val="454D55"/>
    <a:srgbClr val="E8611D"/>
    <a:srgbClr val="F39D21"/>
    <a:srgbClr val="BAC82F"/>
    <a:srgbClr val="6F0066"/>
    <a:srgbClr val="403474"/>
    <a:srgbClr val="571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1C98ED-10E9-85FB-EB8E-B6C71A42FFE9}" v="1528" dt="2020-03-02T16:39:39.005"/>
    <p1510:client id="{99211538-90C0-4A3B-8BB1-2CF6FCFB7D47}" v="154" dt="2020-01-21T19:05:47.358"/>
  </p1510:revLst>
</p1510:revInfo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77618" autoAdjust="0"/>
  </p:normalViewPr>
  <p:slideViewPr>
    <p:cSldViewPr snapToGrid="0" showGuides="1">
      <p:cViewPr varScale="1">
        <p:scale>
          <a:sx n="89" d="100"/>
          <a:sy n="89" d="100"/>
        </p:scale>
        <p:origin x="66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en-US" noProof="0" smtClean="0"/>
              <a:t>3/16/2020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53924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11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02781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12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512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56640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2659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48676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98678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9372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95911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9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463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potential contrast with</a:t>
            </a:r>
            <a:r>
              <a:rPr lang="en-GB" baseline="0" dirty="0" smtClean="0"/>
              <a:t> previous and current ‘patchwork solution’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970C-3301-4DD8-87C8-448E3F893981}" type="slidenum">
              <a:rPr lang="en-US" noProof="0" smtClean="0"/>
              <a:t>10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9314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3/16/2020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een Mary intro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2A28E-93DD-4C47-8E2D-106BD2D2B93A}"/>
              </a:ext>
            </a:extLst>
          </p:cNvPr>
          <p:cNvSpPr/>
          <p:nvPr userDrawn="1"/>
        </p:nvSpPr>
        <p:spPr>
          <a:xfrm>
            <a:off x="0" y="-7403"/>
            <a:ext cx="12192000" cy="6858000"/>
          </a:xfrm>
          <a:prstGeom prst="rect">
            <a:avLst/>
          </a:prstGeom>
          <a:solidFill>
            <a:srgbClr val="163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358EF1-6636-3C4C-BAC5-6258078CE9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5" y="620416"/>
            <a:ext cx="5281765" cy="1403647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195A221-D01C-CE4E-BA65-800C8E3B2E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23975" y="3338513"/>
            <a:ext cx="7032625" cy="72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[Title]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2BBB134-7F6E-D944-A43C-26D6488267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49375" y="4229100"/>
            <a:ext cx="6359525" cy="85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[sub title]</a:t>
            </a:r>
          </a:p>
        </p:txBody>
      </p:sp>
    </p:spTree>
    <p:extLst>
      <p:ext uri="{BB962C8B-B14F-4D97-AF65-F5344CB8AC3E}">
        <p14:creationId xmlns:p14="http://schemas.microsoft.com/office/powerpoint/2010/main" val="2406515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581C02-7D6E-E646-8EB8-746BD0509DEA}"/>
              </a:ext>
            </a:extLst>
          </p:cNvPr>
          <p:cNvSpPr/>
          <p:nvPr userDrawn="1"/>
        </p:nvSpPr>
        <p:spPr>
          <a:xfrm>
            <a:off x="0" y="6129716"/>
            <a:ext cx="12191999" cy="728284"/>
          </a:xfrm>
          <a:prstGeom prst="rect">
            <a:avLst/>
          </a:prstGeom>
          <a:gradFill flip="none" rotWithShape="1">
            <a:gsLst>
              <a:gs pos="0">
                <a:srgbClr val="17336F"/>
              </a:gs>
              <a:gs pos="98000">
                <a:srgbClr val="FFFFFF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24999-F7B7-C14A-9DC1-377918651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91" y="6220611"/>
            <a:ext cx="1871215" cy="50014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3D6E0C0-DE43-624D-9873-0953E5462B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32513" y="620712"/>
            <a:ext cx="5472112" cy="4213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96710C-BEDC-8743-98D8-0AE64833C537}"/>
              </a:ext>
            </a:extLst>
          </p:cNvPr>
          <p:cNvSpPr/>
          <p:nvPr userDrawn="1"/>
        </p:nvSpPr>
        <p:spPr>
          <a:xfrm>
            <a:off x="-1" y="0"/>
            <a:ext cx="153641" cy="6860688"/>
          </a:xfrm>
          <a:prstGeom prst="rect">
            <a:avLst/>
          </a:prstGeom>
          <a:solidFill>
            <a:srgbClr val="163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B5274B-F1E3-464D-869F-C83399524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6675" y="519113"/>
            <a:ext cx="4608513" cy="877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[Heading text]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89A5E1-7687-8E4C-B87F-5B0FB1B9EA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36675" y="1943100"/>
            <a:ext cx="4086225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[sub heading text]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79C618-AEDD-1246-A088-10560B0DF6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2075" y="2667000"/>
            <a:ext cx="3946525" cy="1993900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7336F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17336F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Clr>
                <a:srgbClr val="17336F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17336F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Clr>
                <a:srgbClr val="17336F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[body text]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7336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[body text]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3/16/2020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learning@qmul.ac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qmul.ac.uk/announcements/remote-teaching-at-qmu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23975" y="2628900"/>
            <a:ext cx="10021804" cy="1308786"/>
          </a:xfrm>
        </p:spPr>
        <p:txBody>
          <a:bodyPr>
            <a:normAutofit/>
          </a:bodyPr>
          <a:lstStyle/>
          <a:p>
            <a:r>
              <a:rPr lang="en-GB" sz="4400" dirty="0" smtClean="0"/>
              <a:t>Getting started </a:t>
            </a:r>
            <a:r>
              <a:rPr lang="en-GB" sz="4400" dirty="0"/>
              <a:t>w</a:t>
            </a:r>
            <a:r>
              <a:rPr lang="en-GB" sz="4400" dirty="0" smtClean="0"/>
              <a:t>ith remote teaching</a:t>
            </a:r>
            <a:endParaRPr lang="en-GB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49374" y="4118919"/>
            <a:ext cx="9023061" cy="1849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Evan Dickerson, SFHEA</a:t>
            </a:r>
          </a:p>
          <a:p>
            <a:pPr>
              <a:lnSpc>
                <a:spcPct val="12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6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1532716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ELU and QM Academy staff development 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 weekly programme of online staff development is offered and will develop as the situation arises, so check the web page for updates. Join via the links on the web page.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 the week beginning 16 March, this includes: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635" y="3542175"/>
            <a:ext cx="3248809" cy="248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>
                <a:solidFill>
                  <a:srgbClr val="16346F"/>
                </a:solidFill>
                <a:latin typeface="Arial Black" panose="020B0A04020102020204" pitchFamily="34" charset="0"/>
              </a:rPr>
              <a:t>F</a:t>
            </a:r>
            <a:r>
              <a:rPr lang="en-GB" sz="4000" dirty="0" smtClean="0">
                <a:solidFill>
                  <a:srgbClr val="16346F"/>
                </a:solidFill>
                <a:latin typeface="Arial Black" panose="020B0A04020102020204" pitchFamily="34" charset="0"/>
              </a:rPr>
              <a:t>urther advice and guidance 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22467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ELU and QM Academy will curate advice and guidance from external sources that should help you get ready to deliver remote teaching and work effectively from home.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We have included materials so far from </a:t>
            </a:r>
            <a:r>
              <a:rPr lang="en-GB" sz="2800" dirty="0" err="1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Jisc</a:t>
            </a:r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and Advance HE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Contact ELU and QM Academy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If you need to raise a ticket for ELU technical support do this via the usual helpdesk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For all other support from ELU or QM Academy please email</a:t>
            </a:r>
          </a:p>
          <a:p>
            <a:endParaRPr lang="en-GB" sz="2800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3"/>
              </a:rPr>
              <a:t>elearning@qmul.ac.uk</a:t>
            </a:r>
            <a:endParaRPr lang="en-GB" sz="2800" b="1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en-GB" sz="2800" b="1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appropriate member of the teams will respond asap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Overview </a:t>
            </a:r>
            <a:r>
              <a:rPr lang="en-GB" sz="4000" smtClean="0">
                <a:solidFill>
                  <a:srgbClr val="16346F"/>
                </a:solidFill>
                <a:latin typeface="Arial Black"/>
              </a:rPr>
              <a:t>- contents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One location for ELU and QM Academy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Pedagogic considerations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Planning to take your teaching online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Clear instructions matter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Assessment considerations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Self-help guides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Experiences of TNE colleagues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ELU and QM Academy staff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Further advice and guidance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Contact ELU and QM Academy</a:t>
            </a:r>
          </a:p>
        </p:txBody>
      </p:sp>
    </p:spTree>
    <p:extLst>
      <p:ext uri="{BB962C8B-B14F-4D97-AF65-F5344CB8AC3E}">
        <p14:creationId xmlns:p14="http://schemas.microsoft.com/office/powerpoint/2010/main" val="26414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One location to find help online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483576" y="1217841"/>
            <a:ext cx="11708424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This presentation provides an overview of the help available from ELU and QM Academy that is listed on </a:t>
            </a:r>
            <a:r>
              <a:rPr lang="en-GB" sz="280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this webpage:</a:t>
            </a:r>
          </a:p>
          <a:p>
            <a:endParaRPr lang="en-GB" sz="2800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hlinkClick r:id="rId3"/>
              </a:rPr>
              <a:t>https://elearning.qmul.ac.uk/announcements/remote-teaching-at-qmul/</a:t>
            </a:r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endParaRPr lang="en-GB" sz="2800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This page will be updated regularly to keep pace with current events with advice and support, so check it to keep informed of support and training from the E-Learning Unit and QM Academy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Pedagogic considerations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1403625" cy="59400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Don’t just put materials online and hope for the best, consider the pedagogy first.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ocus on the weekly learning outcomes: state these clearly online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B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uild a logical structure (scaffold) for each week</a:t>
            </a:r>
          </a:p>
          <a:p>
            <a:endParaRPr lang="en-GB" sz="2800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Within this, there could be a mixture of activities: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Reading lists		Watching Q-Review lectures / other videos		Quizzes</a:t>
            </a:r>
          </a:p>
          <a:p>
            <a:r>
              <a:rPr lang="en-GB" sz="24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	</a:t>
            </a:r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		Synchronous delivery 	Asynchronous work							Discussion / online collaboration</a:t>
            </a:r>
          </a:p>
          <a:p>
            <a:endParaRPr lang="en-GB" sz="2800" dirty="0" smtClean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Planning to take your teaching online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1493272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Before putting all the content you have online – think!</a:t>
            </a: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Work with technologies (</a:t>
            </a:r>
            <a:r>
              <a:rPr lang="en-GB" sz="2800" dirty="0" err="1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QMplus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; Q-Review </a:t>
            </a:r>
            <a:r>
              <a:rPr lang="en-GB" sz="2800" dirty="0" err="1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etc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) that you are familiar with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You should have plan what you need to help students learn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make this easier, tackle a week at a time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Organise what you want to have online into priority categories: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Essential to have					     Supplementary materials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Materials I have   	Materials I can find / curate	    I need to create</a:t>
            </a:r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Clear instructions matter online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Instructions matter because this will tell students: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What you want them to 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Why you want them to engage with the materials you provide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Without instructions, they won’t understand what they should do, in what order and why you want them to do things</a:t>
            </a:r>
          </a:p>
          <a:p>
            <a:endParaRPr lang="en-GB" sz="24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 list of links without a structure or contextual information will just seem like a random list</a:t>
            </a:r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whereas if there is a rationale behind it students will be more likely to engage because they know why they should.</a:t>
            </a:r>
          </a:p>
          <a:p>
            <a:endParaRPr lang="en-GB" sz="24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Keep the language used clear, concise and consistent.</a:t>
            </a:r>
          </a:p>
          <a:p>
            <a:endParaRPr lang="en-GB" sz="2400" dirty="0" smtClean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Assessment considerations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Knowing that students have met their learning outcomes is important, so consider how you will assess this.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Guidance will be forthcoming on formal assessments in due course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</a:t>
            </a:r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onsider now how you will incorporate elements of low stakes formative assessments into what you ask students to engage with</a:t>
            </a: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This could include: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MCQs; responding to discussion board threads; keeping an online reflective journal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Guides available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483576" y="1217841"/>
            <a:ext cx="1088901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 web page contains links to several e-learning guides: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21" y="1741061"/>
            <a:ext cx="6519134" cy="411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6" y="509955"/>
            <a:ext cx="1067386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000" dirty="0" smtClean="0">
                <a:solidFill>
                  <a:srgbClr val="16346F"/>
                </a:solidFill>
                <a:latin typeface="Arial Black"/>
              </a:rPr>
              <a:t>Experiences of TNE colleagues</a:t>
            </a:r>
            <a:endParaRPr lang="en-GB" sz="4000" dirty="0">
              <a:solidFill>
                <a:srgbClr val="16346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48145-E0C1-4488-B711-0F4912DEF3B3}"/>
              </a:ext>
            </a:extLst>
          </p:cNvPr>
          <p:cNvSpPr txBox="1"/>
          <p:nvPr/>
        </p:nvSpPr>
        <p:spPr>
          <a:xfrm>
            <a:off x="698728" y="1217841"/>
            <a:ext cx="10673861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There are several resources available detailing the experience of colleagues who have delivered teaching to China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These will help give you an indication of some of the many factors they considered and the approaches they took in moving modules to online delivery</a:t>
            </a:r>
          </a:p>
          <a:p>
            <a:endParaRPr lang="en-GB" sz="2800" dirty="0">
              <a:solidFill>
                <a:srgbClr val="16346F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srgbClr val="16346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Further documents and presentations may be added</a:t>
            </a:r>
            <a:endParaRPr lang="en-GB" sz="2800" dirty="0">
              <a:solidFill>
                <a:srgbClr val="1634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D strategy approach" id="{35013BB0-BC05-43B1-AC83-2E7CA4E1BE3C}" vid="{503978B0-877F-4F44-B131-B8A78C5B82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MULInformation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</TermName>
          <TermId xmlns="http://schemas.microsoft.com/office/infopath/2007/PartnerControls">9124d8d9-0c1c-41e9-aa14-aba001e9a028</TermId>
        </TermInfo>
      </Terms>
    </QMULInformationClassificationTaxHTField0>
    <TaxKeywordTaxHTField xmlns="d5efd484-15aa-41a0-83f6-0646502cb6d6">
      <Terms xmlns="http://schemas.microsoft.com/office/infopath/2007/PartnerControls"/>
    </TaxKeywordTaxHTField>
    <TaxCatchAll xmlns="d5efd484-15aa-41a0-83f6-0646502cb6d6">
      <Value>1</Value>
    </TaxCatchAll>
    <QMULSchoolTaxHTField0 xmlns="http://schemas.microsoft.com/sharepoint/v3">
      <Terms xmlns="http://schemas.microsoft.com/office/infopath/2007/PartnerControls"/>
    </QMULSchoolTaxHTField0>
    <QMULDocumentTypeTaxHTField0 xmlns="http://schemas.microsoft.com/sharepoint/v3">
      <Terms xmlns="http://schemas.microsoft.com/office/infopath/2007/PartnerControls"/>
    </QMULDocumentTypeTaxHTField0>
    <QMULReviewDate xmlns="http://schemas.microsoft.com/sharepoint/v3" xsi:nil="true"/>
    <QMULOwner xmlns="http://schemas.microsoft.com/sharepoint/v3">
      <UserInfo>
        <DisplayName/>
        <AccountId xsi:nil="true"/>
        <AccountType/>
      </UserInfo>
    </QMULOwner>
    <Summary xmlns="2385cd42-12a6-47d4-839d-c5d039bc4dd1" xsi:nil="true"/>
    <QMULDepartmentTaxHTField0 xmlns="http://schemas.microsoft.com/sharepoint/v3">
      <Terms xmlns="http://schemas.microsoft.com/office/infopath/2007/PartnerControls"/>
    </QMULDepartmentTaxHTField0>
    <QMULAcademicYear xmlns="http://schemas.microsoft.com/sharepoint/v3" xsi:nil="true"/>
    <QMULLocationTaxHTField0 xmlns="http://schemas.microsoft.com/sharepoint/v3">
      <Terms xmlns="http://schemas.microsoft.com/office/infopath/2007/PartnerControls"/>
    </QMULLocationTaxHTField0>
    <QMULDocumentStatusTaxHTField0 xmlns="http://schemas.microsoft.com/sharepoint/v3">
      <Terms xmlns="http://schemas.microsoft.com/office/infopath/2007/PartnerControls"/>
    </QMULDocumentStatusTaxHTField0>
    <QMULProject xmlns="http://schemas.microsoft.com/sharepoint/v3" xsi:nil="true"/>
  </documentManagement>
</p:properties>
</file>

<file path=customXml/item2.xml><?xml version="1.0" encoding="utf-8"?>
<?mso-contentType ?>
<SharedContentType xmlns="Microsoft.SharePoint.Taxonomy.ContentTypeSync" SourceId="9c18f9b8-5ae4-4f0b-a238-a922c51e2dda" ContentTypeId="0x0101005EA864BF41DF8A41860E925F5B29BCF5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QMUL Document" ma:contentTypeID="0x0101005EA864BF41DF8A41860E925F5B29BCF500C7751E46FDF918439CB97C4DF9737274" ma:contentTypeVersion="34" ma:contentTypeDescription="" ma:contentTypeScope="" ma:versionID="a83e9eb90eafc5e87210ec9cee62892f">
  <xsd:schema xmlns:xsd="http://www.w3.org/2001/XMLSchema" xmlns:xs="http://www.w3.org/2001/XMLSchema" xmlns:p="http://schemas.microsoft.com/office/2006/metadata/properties" xmlns:ns1="http://schemas.microsoft.com/sharepoint/v3" xmlns:ns2="d5efd484-15aa-41a0-83f6-0646502cb6d6" xmlns:ns3="2385cd42-12a6-47d4-839d-c5d039bc4dd1" xmlns:ns4="20224030-e6a2-4748-867a-ea19b06717ba" targetNamespace="http://schemas.microsoft.com/office/2006/metadata/properties" ma:root="true" ma:fieldsID="7391a5fe5a0b5be7a89fba24345b11bd" ns1:_="" ns2:_="" ns3:_="" ns4:_="">
    <xsd:import namespace="http://schemas.microsoft.com/sharepoint/v3"/>
    <xsd:import namespace="d5efd484-15aa-41a0-83f6-0646502cb6d6"/>
    <xsd:import namespace="2385cd42-12a6-47d4-839d-c5d039bc4dd1"/>
    <xsd:import namespace="20224030-e6a2-4748-867a-ea19b06717ba"/>
    <xsd:element name="properties">
      <xsd:complexType>
        <xsd:sequence>
          <xsd:element name="documentManagement">
            <xsd:complexType>
              <xsd:all>
                <xsd:element ref="ns1:QMULDocumentStatusTaxHTField0" minOccurs="0"/>
                <xsd:element ref="ns1:QMULDepartmentTaxHTField0" minOccurs="0"/>
                <xsd:element ref="ns1:QMULSchoolTaxHTField0" minOccurs="0"/>
                <xsd:element ref="ns1:QMULDocumentTypeTaxHTField0" minOccurs="0"/>
                <xsd:element ref="ns1:QMULLocationTaxHTField0" minOccurs="0"/>
                <xsd:element ref="ns1:QMULInformationClassificationTaxHTField0" minOccurs="0"/>
                <xsd:element ref="ns1:QMULAcademicYear" minOccurs="0"/>
                <xsd:element ref="ns1:QMULProject" minOccurs="0"/>
                <xsd:element ref="ns1:QMULReviewDate" minOccurs="0"/>
                <xsd:element ref="ns1:QMULOwner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Tags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Summary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ULDocumentStatusTaxHTField0" ma:index="8" nillable="true" ma:taxonomy="true" ma:internalName="QMULDocumentStatusTaxHTField0" ma:taxonomyFieldName="QMULDocumentStatus" ma:displayName="Document Status" ma:default="" ma:fieldId="{083bdfb7-9f4e-4bc9-b582-62ed6b950f9e}" ma:sspId="9c18f9b8-5ae4-4f0b-a238-a922c51e2dda" ma:termSetId="780aba48-6c17-4ca0-84b9-f0207a0956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epartmentTaxHTField0" ma:index="10" nillable="true" ma:taxonomy="true" ma:internalName="QMULDepartmentTaxHTField0" ma:taxonomyFieldName="QMULDepartment" ma:displayName="Department" ma:readOnly="false" ma:default="" ma:fieldId="{2a7d89f9-5f8e-4c42-ab4f-aa1fc3002ea0}" ma:sspId="9c18f9b8-5ae4-4f0b-a238-a922c51e2dda" ma:termSetId="28874c57-2df5-45e8-a804-d15afc96d4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SchoolTaxHTField0" ma:index="12" nillable="true" ma:taxonomy="true" ma:internalName="QMULSchoolTaxHTField0" ma:taxonomyFieldName="QMULSchool" ma:displayName="School" ma:readOnly="false" ma:default="" ma:fieldId="{46346f8e-3161-4021-8b14-3dcca2e3ca8d}" ma:sspId="9c18f9b8-5ae4-4f0b-a238-a922c51e2dda" ma:termSetId="0f9f7e9f-7d6b-4cae-9193-a3e3200f87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ocumentTypeTaxHTField0" ma:index="14" nillable="true" ma:taxonomy="true" ma:internalName="QMULDocumentTypeTaxHTField0" ma:taxonomyFieldName="QMULDocumentType" ma:displayName="Document Type" ma:default="" ma:fieldId="{2596c3af-0d77-4ea4-a15d-d3f71457b096}" ma:sspId="9c18f9b8-5ae4-4f0b-a238-a922c51e2dda" ma:termSetId="8ec3f1bd-c4f8-46a7-ae88-878ed3be3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LocationTaxHTField0" ma:index="16" nillable="true" ma:taxonomy="true" ma:internalName="QMULLocationTaxHTField0" ma:taxonomyFieldName="QMULLocation" ma:displayName="Location" ma:default="" ma:fieldId="{29b985f4-a05e-4f39-b5da-e9fb81ddaa79}" ma:sspId="9c18f9b8-5ae4-4f0b-a238-a922c51e2dda" ma:termSetId="5327f1c4-618f-4317-b197-fc29da39fa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InformationClassificationTaxHTField0" ma:index="18" nillable="true" ma:taxonomy="true" ma:internalName="QMULInformationClassificationTaxHTField0" ma:taxonomyFieldName="QMULInformationClassification" ma:displayName="Information Classification" ma:default="1;#Protect|9124d8d9-0c1c-41e9-aa14-aba001e9a028" ma:fieldId="{57b3469a-2ea1-4a06-a2d1-c99ce62a5d6f}" ma:sspId="9c18f9b8-5ae4-4f0b-a238-a922c51e2dda" ma:termSetId="a3d7b326-4e5e-4e73-95fa-6245adfab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AcademicYear" ma:index="20" nillable="true" ma:displayName="Academic Year" ma:decimals="0" ma:internalName="QMULAcademicYear" ma:percentage="FALSE">
      <xsd:simpleType>
        <xsd:restriction base="dms:Number">
          <xsd:maxInclusive value="9999"/>
          <xsd:minInclusive value="1000"/>
        </xsd:restriction>
      </xsd:simpleType>
    </xsd:element>
    <xsd:element name="QMULProject" ma:index="21" nillable="true" ma:displayName="Project" ma:internalName="QMULProject">
      <xsd:simpleType>
        <xsd:restriction base="dms:Text">
          <xsd:maxLength value="255"/>
        </xsd:restriction>
      </xsd:simpleType>
    </xsd:element>
    <xsd:element name="QMULReviewDate" ma:index="22" nillable="true" ma:displayName="Review Date" ma:format="DateOnly" ma:internalName="QMULReviewDate">
      <xsd:simpleType>
        <xsd:restriction base="dms:DateTime"/>
      </xsd:simpleType>
    </xsd:element>
    <xsd:element name="QMULOwner" ma:index="23" nillable="true" ma:displayName="Owner" ma:list="UserInfo" ma:SharePointGroup="0" ma:internalName="QMUL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9c18f9b8-5ae4-4f0b-a238-a922c51e2d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158f25c1-79c4-4629-b481-061c3b6e8298}" ma:internalName="TaxCatchAll" ma:showField="CatchAllData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158f25c1-79c4-4629-b481-061c3b6e8298}" ma:internalName="TaxCatchAllLabel" ma:readOnly="true" ma:showField="CatchAllDataLabel" ma:web="20224030-e6a2-4748-867a-ea19b0671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5cd42-12a6-47d4-839d-c5d039bc4dd1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Metadata" ma:index="3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4" nillable="true" ma:displayName="MediaServiceFastMetadata" ma:hidden="true" ma:internalName="MediaServiceFastMetadata" ma:readOnly="true">
      <xsd:simpleType>
        <xsd:restriction base="dms:Note"/>
      </xsd:simpleType>
    </xsd:element>
    <xsd:element name="Summary" ma:index="37" nillable="true" ma:displayName="Summary" ma:format="Dropdown" ma:internalName="Summary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24030-e6a2-4748-867a-ea19b06717ba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AB77C9-F236-42C1-829A-F94CF9ADFAB4}">
  <ds:schemaRefs>
    <ds:schemaRef ds:uri="http://schemas.microsoft.com/office/2006/documentManagement/types"/>
    <ds:schemaRef ds:uri="2385cd42-12a6-47d4-839d-c5d039bc4dd1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20224030-e6a2-4748-867a-ea19b06717ba"/>
    <ds:schemaRef ds:uri="http://purl.org/dc/terms/"/>
    <ds:schemaRef ds:uri="d5efd484-15aa-41a0-83f6-0646502cb6d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82768D-64C8-449B-A70E-1C565C3BAA2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6BC88A7-33CF-4F77-9AF1-FBB0624EAF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efd484-15aa-41a0-83f6-0646502cb6d6"/>
    <ds:schemaRef ds:uri="2385cd42-12a6-47d4-839d-c5d039bc4dd1"/>
    <ds:schemaRef ds:uri="20224030-e6a2-4748-867a-ea19b06717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KD SPAM Project Report 01</Template>
  <TotalTime>0</TotalTime>
  <Words>669</Words>
  <Application>Microsoft Office PowerPoint</Application>
  <PresentationFormat>Widescreen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Franklin Gothic Demi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337</cp:revision>
  <dcterms:created xsi:type="dcterms:W3CDTF">2020-01-19T18:43:39Z</dcterms:created>
  <dcterms:modified xsi:type="dcterms:W3CDTF">2020-03-16T13:05:47Z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0x0101005EA864BF41DF8A41860E925F5B29BCF500C7751E46FDF918439CB97C4DF9737274</vt:lpwstr>
  </property>
  <property fmtid="{D5CDD505-2E9C-101B-9397-08002B2CF9AE}" pid="3" name="QMULInformationClassification">
    <vt:lpwstr>1;#Protect|9124d8d9-0c1c-41e9-aa14-aba001e9a028</vt:lpwstr>
  </property>
  <property fmtid="{D5CDD505-2E9C-101B-9397-08002B2CF9AE}" pid="4" name="TaxKeyword">
    <vt:lpwstr/>
  </property>
  <property fmtid="{D5CDD505-2E9C-101B-9397-08002B2CF9AE}" pid="5" name="QMULDocumentStatus">
    <vt:lpwstr/>
  </property>
  <property fmtid="{D5CDD505-2E9C-101B-9397-08002B2CF9AE}" pid="6" name="QMULLocation">
    <vt:lpwstr/>
  </property>
  <property fmtid="{D5CDD505-2E9C-101B-9397-08002B2CF9AE}" pid="7" name="QMULDepartment">
    <vt:lpwstr/>
  </property>
  <property fmtid="{D5CDD505-2E9C-101B-9397-08002B2CF9AE}" pid="8" name="QMULDocumentType">
    <vt:lpwstr/>
  </property>
  <property fmtid="{D5CDD505-2E9C-101B-9397-08002B2CF9AE}" pid="9" name="QMULSchool">
    <vt:lpwstr/>
  </property>
</Properties>
</file>