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79" r:id="rId8"/>
    <p:sldId id="272" r:id="rId9"/>
    <p:sldId id="261" r:id="rId10"/>
    <p:sldId id="262" r:id="rId11"/>
    <p:sldId id="257" r:id="rId12"/>
    <p:sldId id="270" r:id="rId13"/>
    <p:sldId id="277" r:id="rId14"/>
    <p:sldId id="271" r:id="rId15"/>
    <p:sldId id="259" r:id="rId16"/>
    <p:sldId id="267" r:id="rId17"/>
    <p:sldId id="274" r:id="rId18"/>
    <p:sldId id="269" r:id="rId19"/>
    <p:sldId id="273" r:id="rId20"/>
    <p:sldId id="260" r:id="rId21"/>
    <p:sldId id="268" r:id="rId22"/>
    <p:sldId id="264" r:id="rId23"/>
    <p:sldId id="265" r:id="rId24"/>
    <p:sldId id="275" r:id="rId25"/>
    <p:sldId id="276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015B-CB75-46FA-9423-783C0A644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83E68-2E8F-4658-9E8F-09B28F6D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3642C-5533-4592-A8B3-6A1D245F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575E-4347-4A91-AF7F-038F8C43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5824A-D172-4792-8596-F564F79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5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223-F5B2-48C6-A7ED-5CB00B9D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8A52D-3C61-4AE8-8D5D-05F6F612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62F0-F425-4C47-9E53-E4348C9E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6547-68FF-462E-94DB-F2F8497A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3F35-10EE-49D6-BCB0-15F15875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9818E-787E-425F-A28B-36041471D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D6666-F9F3-4DCA-9714-0A40F8524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8F1C-9B6E-49AE-9435-3E5F8CD1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E5C3-E0FD-4CA1-8E3A-718B5FD2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6B64C-71EB-49A8-8F49-640DB478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4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0467-D24B-4373-8FEA-811E53C3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6C03-A7EF-40ED-ABFE-0EA2B6C3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90E5-6C91-4154-ADAA-E0BCAC0B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B0ED-F5B5-4DE0-A567-95F70493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4D69-CF9F-4C9A-828C-ABDFC971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D652-67C3-4149-817F-9092A847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C61DC-30BD-4EA8-B3AA-B5AEA9635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9F5E-516F-4251-B8A2-6A5745D4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7853-FE2E-4706-A3D7-5117261E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F9CE-D3D9-41B0-A12C-75A0F19C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2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CCA9-C62D-4277-A19F-CCE7F67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F244-A7B4-4C43-9282-7B232DA3B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A0BE8-2F77-488F-AE61-4263E845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7E60-F8F0-4C51-ADD7-813DFB6C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22488-CD77-4AA4-8010-12D43130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8BBE6-A319-4031-85FF-EBAB8F14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180F-2DCB-4608-9393-E212B654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A4B47-3080-43C3-A4FB-BF0BE702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AFBED-7320-4A89-B662-DB8E25419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F1D88-82CE-42CA-9B4A-36B1842F7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B520C-6E45-433A-89DD-62AF1E8DD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5AAD2-AC14-4995-BE4F-170D1CC0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C8B51-1CCC-4AD8-8DBE-FE0F0C23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D7DEA-6F30-4DE6-9956-6BB140C4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525C-FABC-4D14-B4C5-CCF69621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67D1E-8E8C-4062-A4B5-6C93FD07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9574-417A-47DA-BE23-80D7BA41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2AFDA-6A6D-43DF-AC4A-772C58EE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F48E1-79FE-487D-994E-8AE0B487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D67BB-DC55-46B8-AAFF-5BD83F2D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DC19-F101-4ADA-B185-FA0E8F5E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297-B484-475F-BA54-3B2A4F48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FDA4-2D80-4A7E-8370-30E1BBC6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4BCB6-67B0-45EE-8F3A-028589A43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BB8B6-83C8-486B-B242-350E4C2A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885F-FAC7-4A50-A27E-750B54D9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23D94-94E4-47CD-B7AA-E5403341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3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4FC-2EBB-41FC-8286-49ED4D4A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CA6E2-195D-4CF1-990C-7623D62CA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6B766-A0B6-4696-ACD3-75CA1883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1F7B3-D132-4D52-BA47-07CA2416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78ECE-A39B-49E6-A295-6EFA45F8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E839-C0AF-4BB3-9B4F-141DD78F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2840F-C990-4FD2-91BD-23240A42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7104-BAD8-4D1B-9811-FE0FC3C7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ACE3-50FE-4C40-B46C-C95528F2F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833C-B207-4B01-80A6-DCD5CA426BD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B5D10-C3B5-4000-BB12-D8EA234BA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7F6B-6AD7-42E5-807A-FF5D6EB46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9E95-A17C-490D-AA7E-227102A3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cu.ie/nidl/resources/Swiftly-Moving-Online-Coronavirus.shtml" TargetMode="External"/><Relationship Id="rId3" Type="http://schemas.openxmlformats.org/officeDocument/2006/relationships/hyperlink" Target="https://elearning.qmul.ac.uk/announcements/remote-teaching-at-qmul/" TargetMode="External"/><Relationship Id="rId7" Type="http://schemas.openxmlformats.org/officeDocument/2006/relationships/hyperlink" Target="https://docs.google.com/document/d/192oI8w5GfsV7gSHa3uDrTH9EQy9c4L1VTW7pYliexkU/edit" TargetMode="External"/><Relationship Id="rId2" Type="http://schemas.openxmlformats.org/officeDocument/2006/relationships/hyperlink" Target="https://elearning.qmul.ac.uk/wp-content/uploads/Interactive-online-teaching_guidance_final-0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power.eadtu.eu/coronacrisis" TargetMode="External"/><Relationship Id="rId11" Type="http://schemas.openxmlformats.org/officeDocument/2006/relationships/hyperlink" Target="https://www.leveragingelearning.com/lel-blog/6-engaging-icebreakers-for-your-online-students" TargetMode="External"/><Relationship Id="rId5" Type="http://schemas.openxmlformats.org/officeDocument/2006/relationships/hyperlink" Target="https://www.epigeum.com/epigeum-insights/news/moving-to-online-teaching-in-response-to-the-coronavirus-covid-19-free-access-to-epigeum-resources-that-may-help/" TargetMode="External"/><Relationship Id="rId10" Type="http://schemas.openxmlformats.org/officeDocument/2006/relationships/hyperlink" Target="https://lefthandedbiochemist.wordpress.com/2020/03/18/time-to-call-on-bob-for-help" TargetMode="External"/><Relationship Id="rId4" Type="http://schemas.openxmlformats.org/officeDocument/2006/relationships/hyperlink" Target="https://www.etskb-fac.cidde.pitt.edu/blackboard/using-groups-in-collaborate/" TargetMode="External"/><Relationship Id="rId9" Type="http://schemas.openxmlformats.org/officeDocument/2006/relationships/hyperlink" Target="https://lthecha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9BD3-FADC-4974-B693-12E0A7AA2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Interactivity in webinars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5B15A-7B64-4A44-92E2-FB715D665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90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QM Academy team</a:t>
            </a:r>
          </a:p>
          <a:p>
            <a:endParaRPr lang="en-GB"/>
          </a:p>
          <a:p>
            <a:r>
              <a:rPr lang="en-GB" sz="3200" dirty="0"/>
              <a:t>Welcome!  As you log in, please introduce yourself using the chat (right hand side of the screen): your name, department and what type of teaching you are moving online</a:t>
            </a:r>
            <a:endParaRPr lang="en-GB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56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59D8-F03F-4512-8C58-C7C6FB38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5F3F01-2390-47EA-B36C-0ACE1FBE5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03009"/>
              </p:ext>
            </p:extLst>
          </p:nvPr>
        </p:nvGraphicFramePr>
        <p:xfrm>
          <a:off x="833437" y="500062"/>
          <a:ext cx="10515600" cy="574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825157335"/>
                    </a:ext>
                  </a:extLst>
                </a:gridCol>
              </a:tblGrid>
              <a:tr h="10140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3600" dirty="0">
                          <a:effectLst/>
                        </a:rPr>
                        <a:t>Combining synchronous and asynchronous ​</a:t>
                      </a:r>
                      <a:endParaRPr lang="en-GB" sz="3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01685"/>
                  </a:ext>
                </a:extLst>
              </a:tr>
              <a:tr h="473235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2400" dirty="0">
                          <a:effectLst/>
                        </a:rPr>
                        <a:t>A combination</a:t>
                      </a:r>
                      <a:r>
                        <a:rPr lang="en-GB" sz="2400" baseline="0" dirty="0">
                          <a:effectLst/>
                        </a:rPr>
                        <a:t> approach may be best…</a:t>
                      </a:r>
                      <a:endParaRPr lang="en-GB" sz="2400" dirty="0">
                        <a:effectLst/>
                      </a:endParaRPr>
                    </a:p>
                    <a:p>
                      <a:pPr marL="0" lvl="0" indent="0" algn="l">
                        <a:buNone/>
                      </a:pP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GB" sz="2400" dirty="0">
                          <a:effectLst/>
                        </a:rPr>
                        <a:t>Save webinars for most discursive topics, or those where you wish to test / give feedback to students in real time ​</a:t>
                      </a:r>
                      <a:endParaRPr lang="en-US" dirty="0"/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GB" sz="2400" dirty="0">
                          <a:effectLst/>
                        </a:rPr>
                        <a:t>For other elements of the course use asynchronous activities ​</a:t>
                      </a:r>
                      <a:endParaRPr lang="en-US" dirty="0"/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r>
                        <a:rPr lang="en-GB" sz="2400" dirty="0">
                          <a:effectLst/>
                        </a:rPr>
                        <a:t>Asynchronous can work as pre-webinar preparation or post-webinar activities ​</a:t>
                      </a:r>
                      <a:endParaRPr lang="en-US" dirty="0"/>
                    </a:p>
                    <a:p>
                      <a:pPr marL="342900" lvl="0" indent="-342900" algn="l">
                        <a:buFont typeface="Arial"/>
                        <a:buChar char="•"/>
                      </a:pPr>
                      <a:endParaRPr lang="en-GB" sz="2400" dirty="0">
                        <a:effectLst/>
                      </a:endParaRP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>
                          <a:effectLst/>
                        </a:rPr>
                        <a:t>Can you provide an asynchronous alternative to participation in a webinar for those who may be working from a different time zone or not have access to a suitable study space for webinar participation?  ​</a:t>
                      </a:r>
                      <a:endParaRPr lang="en-GB" sz="24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might also need a backup plan in case of service outage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2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5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9D34-413B-416E-89F0-CF31A8BC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lectures: tools for interactivity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73E96-51CF-41B5-94ED-CBBCD37C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Student response systems – chunking/breaking up lecture / start &amp; end</a:t>
            </a:r>
          </a:p>
          <a:p>
            <a:r>
              <a:rPr lang="en-GB"/>
              <a:t>Quiz integrated into Blackboard</a:t>
            </a:r>
          </a:p>
          <a:p>
            <a:r>
              <a:rPr lang="en-GB"/>
              <a:t>Polls</a:t>
            </a:r>
          </a:p>
          <a:p>
            <a:r>
              <a:rPr lang="en-GB"/>
              <a:t>Show of hands</a:t>
            </a:r>
          </a:p>
          <a:p>
            <a:r>
              <a:rPr lang="en-GB"/>
              <a:t>Chat</a:t>
            </a:r>
          </a:p>
          <a:p>
            <a:r>
              <a:rPr lang="en-GB"/>
              <a:t>Sharing screen – videos etc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847-A7AC-424A-8E38-CE4484E8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Please navigate to </a:t>
            </a:r>
            <a:r>
              <a:rPr lang="en-GB" b="1"/>
              <a:t>kahoot.it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14AA8-9EB2-4188-8D1F-0F5BD178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Students can do this using their mobile or the same device as they are viewing the webinar (opening a different tab)</a:t>
            </a:r>
          </a:p>
        </p:txBody>
      </p:sp>
    </p:spTree>
    <p:extLst>
      <p:ext uri="{BB962C8B-B14F-4D97-AF65-F5344CB8AC3E}">
        <p14:creationId xmlns:p14="http://schemas.microsoft.com/office/powerpoint/2010/main" val="391149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FF85-350D-497F-8A24-A8A1FAD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Screenshot: moderator view of sharing content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715A8-0A90-4A2F-9DB3-065D7921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4" y="1704646"/>
            <a:ext cx="8245366" cy="5153354"/>
          </a:xfrm>
        </p:spPr>
      </p:pic>
    </p:spTree>
    <p:extLst>
      <p:ext uri="{BB962C8B-B14F-4D97-AF65-F5344CB8AC3E}">
        <p14:creationId xmlns:p14="http://schemas.microsoft.com/office/powerpoint/2010/main" val="130193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89A970-FE63-4672-8488-DC994C7F02CE}"/>
              </a:ext>
            </a:extLst>
          </p:cNvPr>
          <p:cNvSpPr txBox="1">
            <a:spLocks/>
          </p:cNvSpPr>
          <p:nvPr/>
        </p:nvSpPr>
        <p:spPr>
          <a:xfrm>
            <a:off x="838200" y="539316"/>
            <a:ext cx="10515600" cy="595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Raise hands: do you plan to include an active learning element in your online lectures?</a:t>
            </a:r>
          </a:p>
          <a:p>
            <a:endParaRPr lang="en-GB"/>
          </a:p>
          <a:p>
            <a:r>
              <a:rPr lang="en-GB" dirty="0"/>
              <a:t>Will you use a pre-recorded lecture and asynchronous materials?</a:t>
            </a:r>
            <a:endParaRPr lang="en-GB" dirty="0">
              <a:cs typeface="Calibri Ligh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DCDD-CFF4-4C7F-BDB4-0218F1AD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A842-ED6D-4EED-BA3F-6EFBB9D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Screenshots – moderator view poll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C1151-E9C1-403B-B4CA-260B6F580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48" y="1616741"/>
            <a:ext cx="8123345" cy="5077091"/>
          </a:xfrm>
        </p:spPr>
      </p:pic>
    </p:spTree>
    <p:extLst>
      <p:ext uri="{BB962C8B-B14F-4D97-AF65-F5344CB8AC3E}">
        <p14:creationId xmlns:p14="http://schemas.microsoft.com/office/powerpoint/2010/main" val="334457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9AB4-2A48-49C4-BA06-DC4C7A75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seminars: tools for interactivity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82DA-B6BE-4AFB-B971-BF1C140A9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Same as for lectures, plus</a:t>
            </a:r>
          </a:p>
          <a:p>
            <a:endParaRPr lang="en-GB"/>
          </a:p>
          <a:p>
            <a:r>
              <a:rPr lang="en-GB"/>
              <a:t>Breakout rooms</a:t>
            </a:r>
          </a:p>
          <a:p>
            <a:pPr lvl="1"/>
            <a:r>
              <a:rPr lang="en-GB"/>
              <a:t>Challenges: no file sharing – use </a:t>
            </a:r>
            <a:r>
              <a:rPr lang="en-GB" err="1"/>
              <a:t>googledocs</a:t>
            </a:r>
            <a:r>
              <a:rPr lang="en-GB"/>
              <a:t> etc</a:t>
            </a:r>
          </a:p>
          <a:p>
            <a:pPr marL="457200" lvl="1" indent="0">
              <a:buNone/>
            </a:pPr>
            <a:endParaRPr lang="en-GB"/>
          </a:p>
          <a:p>
            <a:r>
              <a:rPr lang="en-GB"/>
              <a:t>Google forms</a:t>
            </a:r>
          </a:p>
          <a:p>
            <a:pPr lvl="1"/>
            <a:r>
              <a:rPr lang="en-GB"/>
              <a:t>Peer feedback</a:t>
            </a:r>
          </a:p>
          <a:p>
            <a:pPr lvl="1"/>
            <a:r>
              <a:rPr lang="en-GB"/>
              <a:t>Surveys</a:t>
            </a:r>
          </a:p>
          <a:p>
            <a:pPr lvl="1"/>
            <a:r>
              <a:rPr lang="en-GB"/>
              <a:t>Evaluation </a:t>
            </a:r>
          </a:p>
          <a:p>
            <a:pPr lvl="1"/>
            <a:endParaRPr lang="en-GB"/>
          </a:p>
          <a:p>
            <a:r>
              <a:rPr lang="en-GB"/>
              <a:t>Students annotate slide/ whiteboard</a:t>
            </a:r>
          </a:p>
          <a:p>
            <a:pPr lvl="1"/>
            <a:endParaRPr lang="en-GB"/>
          </a:p>
          <a:p>
            <a:pPr marL="457200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2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5AB2-0821-4DA5-AF97-F79A46AC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Group brainstorm - please add text to the slide: what do you think are the challenges and potential benefits of delivering seminars online?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ACE4A-CB89-4506-AAF2-1F81BEE40D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745" y="1806169"/>
          <a:ext cx="10515600" cy="462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606319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4332447"/>
                    </a:ext>
                  </a:extLst>
                </a:gridCol>
              </a:tblGrid>
              <a:tr h="295005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25216"/>
                  </a:ext>
                </a:extLst>
              </a:tr>
              <a:tr h="3985387">
                <a:tc>
                  <a:txBody>
                    <a:bodyPr/>
                    <a:lstStyle/>
                    <a:p>
                      <a:pPr algn="ctr"/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9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66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51D-E9A7-4AD3-A312-38CFBD90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Small group discussion (10 mins):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0CB1-46A5-4288-882B-A7340208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the key challenge you are facing in transitioning your teaching online?  </a:t>
            </a:r>
          </a:p>
          <a:p>
            <a:r>
              <a:rPr lang="en-GB"/>
              <a:t>Please take turns to discuss everyone’s challenges in the group and potential solutions.</a:t>
            </a:r>
          </a:p>
        </p:txBody>
      </p:sp>
    </p:spTree>
    <p:extLst>
      <p:ext uri="{BB962C8B-B14F-4D97-AF65-F5344CB8AC3E}">
        <p14:creationId xmlns:p14="http://schemas.microsoft.com/office/powerpoint/2010/main" val="273532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51D-E9A7-4AD3-A312-38CFBD90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Feeding back (10 mins):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0CB1-46A5-4288-882B-A7340208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the key challenge you are facing in transitioning your teaching online?  </a:t>
            </a:r>
          </a:p>
          <a:p>
            <a:r>
              <a:rPr lang="en-GB"/>
              <a:t>Please take turns to discuss everyone’s challenges in the group and potential solutions.</a:t>
            </a:r>
          </a:p>
          <a:p>
            <a:endParaRPr lang="en-GB"/>
          </a:p>
          <a:p>
            <a:r>
              <a:rPr lang="en-GB" b="1"/>
              <a:t>Are there any ideas you want to share with the whole group – or are there any challenges remaining?</a:t>
            </a:r>
          </a:p>
        </p:txBody>
      </p:sp>
    </p:spTree>
    <p:extLst>
      <p:ext uri="{BB962C8B-B14F-4D97-AF65-F5344CB8AC3E}">
        <p14:creationId xmlns:p14="http://schemas.microsoft.com/office/powerpoint/2010/main" val="296003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1877-3912-4927-A8AD-094E044A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for 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E592-3333-4016-ACDE-EAFC41FA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Share our experience of online teaching</a:t>
            </a:r>
          </a:p>
          <a:p>
            <a:r>
              <a:rPr lang="en-GB" dirty="0"/>
              <a:t>Encourage you (if you are able) to integrate interactivity into webinars</a:t>
            </a:r>
            <a:endParaRPr lang="en-GB" dirty="0">
              <a:cs typeface="Calibri"/>
            </a:endParaRPr>
          </a:p>
          <a:p>
            <a:r>
              <a:rPr lang="en-GB" dirty="0"/>
              <a:t>Show you a range of tools for this</a:t>
            </a:r>
            <a:endParaRPr lang="en-GB" dirty="0">
              <a:cs typeface="Calibri"/>
            </a:endParaRPr>
          </a:p>
          <a:p>
            <a:r>
              <a:rPr lang="en-GB" dirty="0"/>
              <a:t>Support you with ideas for specific challenges you are facing and enable sharing of ideas and good practice</a:t>
            </a:r>
            <a:endParaRPr lang="en-GB">
              <a:cs typeface="Calibri"/>
            </a:endParaRPr>
          </a:p>
          <a:p>
            <a:r>
              <a:rPr lang="en-GB" dirty="0"/>
              <a:t>Enable you to experience the webinars from a student perspective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9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AA4D-FC5E-4E95-9F6A-005B3BA4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Screenshot: moderator view breakout groups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6B6F9-C9F0-4EB7-A617-E787FB0C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3" y="1337578"/>
            <a:ext cx="8891752" cy="5557346"/>
          </a:xfrm>
        </p:spPr>
      </p:pic>
    </p:spTree>
    <p:extLst>
      <p:ext uri="{BB962C8B-B14F-4D97-AF65-F5344CB8AC3E}">
        <p14:creationId xmlns:p14="http://schemas.microsoft.com/office/powerpoint/2010/main" val="131563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1DF8-F9F5-47A1-96C5-97D3CBEE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Screenshot: moderator view breakout groups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25683-9CE4-4567-B792-78F6BD8D2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71" y="1340068"/>
            <a:ext cx="8828689" cy="5517931"/>
          </a:xfrm>
        </p:spPr>
      </p:pic>
    </p:spTree>
    <p:extLst>
      <p:ext uri="{BB962C8B-B14F-4D97-AF65-F5344CB8AC3E}">
        <p14:creationId xmlns:p14="http://schemas.microsoft.com/office/powerpoint/2010/main" val="121170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80AB-12EF-476E-A656-D79DC003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advice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284F-31C5-430E-A377-1DD0D203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>
                <a:cs typeface="Calibri"/>
                <a:hlinkClick r:id="rId2"/>
              </a:rPr>
              <a:t>QMAcademy guidance doc: interactivity for online teaching, synchronous and asynchronous</a:t>
            </a:r>
            <a:endParaRPr lang="en-GB" dirty="0">
              <a:cs typeface="Calibri"/>
              <a:hlinkClick r:id="rId3"/>
            </a:endParaRPr>
          </a:p>
          <a:p>
            <a:r>
              <a:rPr lang="en-GB" dirty="0">
                <a:cs typeface="Calibri"/>
                <a:hlinkClick r:id="rId3"/>
              </a:rPr>
              <a:t>QMUL </a:t>
            </a:r>
            <a:r>
              <a:rPr lang="en-GB" dirty="0" err="1">
                <a:cs typeface="Calibri"/>
                <a:hlinkClick r:id="rId3"/>
              </a:rPr>
              <a:t>elearning</a:t>
            </a:r>
            <a:r>
              <a:rPr lang="en-GB" dirty="0">
                <a:cs typeface="Calibri"/>
                <a:hlinkClick r:id="rId3"/>
              </a:rPr>
              <a:t> unit</a:t>
            </a:r>
            <a:r>
              <a:rPr lang="en-GB" dirty="0">
                <a:cs typeface="Calibri"/>
              </a:rPr>
              <a:t>: training, drop ins and online guides for technical support</a:t>
            </a:r>
          </a:p>
          <a:p>
            <a:r>
              <a:rPr lang="en-US" dirty="0"/>
              <a:t>Pittsburgh Uni </a:t>
            </a:r>
            <a:r>
              <a:rPr lang="en-US" dirty="0">
                <a:hlinkClick r:id="rId4"/>
              </a:rPr>
              <a:t>guide to using groups in Blackboard Collaborate</a:t>
            </a:r>
            <a:endParaRPr lang="en-US" dirty="0"/>
          </a:p>
          <a:p>
            <a:r>
              <a:rPr lang="en-GB" dirty="0">
                <a:cs typeface="Calibri"/>
              </a:rPr>
              <a:t>Free online training e.</a:t>
            </a:r>
            <a:r>
              <a:rPr lang="en-GB" dirty="0">
                <a:ea typeface="+mn-lt"/>
                <a:cs typeface="+mn-lt"/>
              </a:rPr>
              <a:t>g. </a:t>
            </a:r>
            <a:r>
              <a:rPr lang="en-GB" dirty="0" err="1">
                <a:ea typeface="+mn-lt"/>
                <a:cs typeface="+mn-lt"/>
              </a:rPr>
              <a:t>Epigeum</a:t>
            </a:r>
            <a:r>
              <a:rPr lang="en-GB" dirty="0">
                <a:ea typeface="+mn-lt"/>
                <a:cs typeface="+mn-lt"/>
              </a:rPr>
              <a:t>: </a:t>
            </a:r>
            <a:r>
              <a:rPr lang="en-GB" dirty="0">
                <a:ea typeface="+mn-lt"/>
                <a:cs typeface="+mn-lt"/>
                <a:hlinkClick r:id="rId5"/>
              </a:rPr>
              <a:t>moving to online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European Association of Distance Teaching Universities </a:t>
            </a:r>
            <a:r>
              <a:rPr lang="en-GB" dirty="0">
                <a:cs typeface="Calibri"/>
                <a:hlinkClick r:id="rId6"/>
              </a:rPr>
              <a:t>Coronacrisis support materials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SEDA </a:t>
            </a:r>
            <a:r>
              <a:rPr lang="en-GB" dirty="0">
                <a:cs typeface="Calibri"/>
                <a:hlinkClick r:id="rId7"/>
              </a:rPr>
              <a:t>google doc</a:t>
            </a:r>
            <a:r>
              <a:rPr lang="en-GB" dirty="0">
                <a:cs typeface="Calibri"/>
              </a:rPr>
              <a:t> composite of resources</a:t>
            </a:r>
          </a:p>
          <a:p>
            <a:r>
              <a:rPr lang="en-GB" dirty="0">
                <a:cs typeface="Calibri"/>
              </a:rPr>
              <a:t>DCU </a:t>
            </a:r>
            <a:r>
              <a:rPr lang="en-GB" dirty="0">
                <a:cs typeface="Calibri"/>
                <a:hlinkClick r:id="rId8"/>
              </a:rPr>
              <a:t>moving swiftly online</a:t>
            </a:r>
            <a:r>
              <a:rPr lang="en-GB" dirty="0">
                <a:cs typeface="Calibri"/>
              </a:rPr>
              <a:t> resources</a:t>
            </a:r>
          </a:p>
          <a:p>
            <a:r>
              <a:rPr lang="en-GB" dirty="0">
                <a:cs typeface="Calibri"/>
                <a:hlinkClick r:id="rId9"/>
              </a:rPr>
              <a:t>#LTHEchat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  <a:hlinkClick r:id="rId10"/>
              </a:rPr>
              <a:t>Box of Broadcasts</a:t>
            </a:r>
          </a:p>
          <a:p>
            <a:r>
              <a:rPr lang="en-GB" dirty="0">
                <a:cs typeface="Calibri"/>
                <a:hlinkClick r:id="rId11"/>
              </a:rPr>
              <a:t>Online icebreakers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43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Webinar ground rules for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11" y="1412592"/>
            <a:ext cx="10959788" cy="5194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Throughout this webinar you will be asked to engage in the following ways through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Voting in </a:t>
            </a:r>
            <a:r>
              <a:rPr lang="en-GB" sz="2400" b="1" dirty="0"/>
              <a:t>polls</a:t>
            </a:r>
            <a:r>
              <a:rPr lang="en-GB" sz="2400" dirty="0"/>
              <a:t> 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Written discussion by entering text in the </a:t>
            </a:r>
            <a:r>
              <a:rPr lang="en-GB" sz="2400" b="1" dirty="0"/>
              <a:t>chat area 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Talking in</a:t>
            </a:r>
            <a:r>
              <a:rPr lang="en-GB" sz="2400" b="1" dirty="0"/>
              <a:t> discussion groups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Entering text on </a:t>
            </a:r>
            <a:r>
              <a:rPr lang="en-GB" sz="2400" b="1" dirty="0"/>
              <a:t>slides / virtual whiteboard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Note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You must engage with all activities to be marked as attended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You do not need to know all the answers, you may answer that you do not know or select NA in polls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Please note that all chat is automatically recorded – even private chat</a:t>
            </a:r>
          </a:p>
          <a:p>
            <a:pPr marL="85725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marL="85725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80D81-F7AF-4FD2-81A4-13C7D2C8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0CD1-F3B4-464C-9241-09BE09DC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2B8D-6BCE-4724-B192-5A54231F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How much online teaching experience do you have?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Please post in the chat throughout the session to react, express any concerns you have, share relevant information, or raise any questions – we will use this to help inform guidance documents 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34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B331-740C-48C1-A129-64D0F1CA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advice for your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8F29-544F-4E8A-A854-72FB1F90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Keep mics muted when not speaking</a:t>
            </a:r>
          </a:p>
          <a:p>
            <a:r>
              <a:rPr lang="en-GB" dirty="0"/>
              <a:t>Use headphones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If connection is poor switch to voice only</a:t>
            </a:r>
            <a:endParaRPr lang="en-GB" dirty="0"/>
          </a:p>
          <a:p>
            <a:r>
              <a:rPr lang="en-GB" dirty="0"/>
              <a:t>Use Google Chrome on a PC/tablet – not a phone!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Use ‘raise hands’ to signal you want to talk?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009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208A-0571-4FDB-849C-5EE7F3F3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advice on presenting and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6C44-312E-4563-86BE-0330F61EA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audio and video?</a:t>
            </a:r>
          </a:p>
          <a:p>
            <a:r>
              <a:rPr lang="en-GB" dirty="0"/>
              <a:t>Leave longer silences than in face to face teaching</a:t>
            </a:r>
          </a:p>
          <a:p>
            <a:r>
              <a:rPr lang="en-GB" dirty="0"/>
              <a:t>Quiet time for students to think / work individually is ok</a:t>
            </a:r>
          </a:p>
          <a:p>
            <a:r>
              <a:rPr lang="en-GB" dirty="0"/>
              <a:t>You may need to take more active role in moderating discussions</a:t>
            </a:r>
          </a:p>
          <a:p>
            <a:r>
              <a:rPr lang="en-GB" dirty="0"/>
              <a:t>BBC converts PPT into images which are shared (animations etc don’t work)</a:t>
            </a:r>
          </a:p>
          <a:p>
            <a:r>
              <a:rPr lang="en-GB" dirty="0"/>
              <a:t>Keep it friendly and personal – ice breaker around where people are logging in from / pets?!</a:t>
            </a:r>
          </a:p>
        </p:txBody>
      </p:sp>
    </p:spTree>
    <p:extLst>
      <p:ext uri="{BB962C8B-B14F-4D97-AF65-F5344CB8AC3E}">
        <p14:creationId xmlns:p14="http://schemas.microsoft.com/office/powerpoint/2010/main" val="168673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7C18-30C4-4C50-8072-90A9EDC4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Moving teaching online – key starting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F824-F0E2-4D5B-A1FC-B02A0C0D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39" y="1528742"/>
            <a:ext cx="10515600" cy="49154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Do what works for you – keep it simple</a:t>
            </a:r>
          </a:p>
          <a:p>
            <a:r>
              <a:rPr lang="en-GB" dirty="0">
                <a:cs typeface="Calibri"/>
              </a:rPr>
              <a:t>Research shows active learning and interactivity in online teaching enhances learning**</a:t>
            </a:r>
            <a:endParaRPr lang="en-GB" dirty="0"/>
          </a:p>
          <a:p>
            <a:r>
              <a:rPr lang="en-GB" dirty="0"/>
              <a:t>Active learning and interactivity can be synchronous or asynchronous</a:t>
            </a:r>
            <a:endParaRPr lang="en-GB" dirty="0">
              <a:cs typeface="Calibri"/>
            </a:endParaRPr>
          </a:p>
          <a:p>
            <a:r>
              <a:rPr lang="en-GB" dirty="0"/>
              <a:t>Start with your ILOs – how can students achieve these online?</a:t>
            </a:r>
            <a:endParaRPr lang="en-GB" dirty="0">
              <a:cs typeface="Calibri"/>
            </a:endParaRPr>
          </a:p>
          <a:p>
            <a:r>
              <a:rPr lang="en-GB" dirty="0"/>
              <a:t>How can we activate the social side of learning online?</a:t>
            </a:r>
            <a:endParaRPr lang="en-GB" dirty="0">
              <a:cs typeface="Calibri"/>
            </a:endParaRPr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**</a:t>
            </a:r>
            <a:r>
              <a:rPr lang="en-GB" sz="1600" dirty="0">
                <a:ea typeface="+mn-lt"/>
                <a:cs typeface="+mn-lt"/>
              </a:rPr>
              <a:t>See for example Durrington et al, 2006; Croxton, 2014; Kent et al, 2016; Dailey-Hebert, 2018</a:t>
            </a:r>
          </a:p>
        </p:txBody>
      </p:sp>
    </p:spTree>
    <p:extLst>
      <p:ext uri="{BB962C8B-B14F-4D97-AF65-F5344CB8AC3E}">
        <p14:creationId xmlns:p14="http://schemas.microsoft.com/office/powerpoint/2010/main" val="272769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AD39-9F7A-40E2-A53C-9C001037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B7BB9D9-29D9-4B29-8095-E7009EDD9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08210"/>
              </p:ext>
            </p:extLst>
          </p:nvPr>
        </p:nvGraphicFramePr>
        <p:xfrm>
          <a:off x="797718" y="440531"/>
          <a:ext cx="10490628" cy="493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314">
                  <a:extLst>
                    <a:ext uri="{9D8B030D-6E8A-4147-A177-3AD203B41FA5}">
                      <a16:colId xmlns:a16="http://schemas.microsoft.com/office/drawing/2014/main" val="2528645655"/>
                    </a:ext>
                  </a:extLst>
                </a:gridCol>
                <a:gridCol w="5245314">
                  <a:extLst>
                    <a:ext uri="{9D8B030D-6E8A-4147-A177-3AD203B41FA5}">
                      <a16:colId xmlns:a16="http://schemas.microsoft.com/office/drawing/2014/main" val="3397282919"/>
                    </a:ext>
                  </a:extLst>
                </a:gridCol>
              </a:tblGrid>
              <a:tr h="821497">
                <a:tc>
                  <a:txBody>
                    <a:bodyPr/>
                    <a:lstStyle/>
                    <a:p>
                      <a:r>
                        <a:rPr lang="en-US" sz="3200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85449"/>
                  </a:ext>
                </a:extLst>
              </a:tr>
              <a:tr h="265777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Advantages: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immediate personal engagement (sense of community)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GB" sz="2400" dirty="0"/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you can: take questions, encourage discussion, create discussions and breakout groups 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link out to other online resources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sessions can be recorded for revision</a:t>
                      </a:r>
                      <a:r>
                        <a:rPr lang="en-GB" sz="2400" b="0" i="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/those who can’t attend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Advantages: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Useful if staff/students</a:t>
                      </a:r>
                      <a:r>
                        <a:rPr lang="en-GB" sz="2400" b="0" i="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are facing difficult circumstances at home (e.g. no private spaces, caring responsibilities) </a:t>
                      </a:r>
                      <a:endParaRPr lang="en-GB" sz="2400" b="0" i="0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  <a:p>
                      <a:pPr lvl="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no need to use video or live face-to-face 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students manage their time and tasks (work at their own pace)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more time to engage with and explore the course material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ctr" rtl="0">
                        <a:buNone/>
                      </a:pPr>
                      <a:endParaRPr lang="en-GB" sz="2400" b="0" i="0" dirty="0">
                        <a:effectLst/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8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AD39-9F7A-40E2-A53C-9C001037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B7BB9D9-29D9-4B29-8095-E7009EDD9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32935"/>
              </p:ext>
            </p:extLst>
          </p:nvPr>
        </p:nvGraphicFramePr>
        <p:xfrm>
          <a:off x="797718" y="440531"/>
          <a:ext cx="10490628" cy="310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314">
                  <a:extLst>
                    <a:ext uri="{9D8B030D-6E8A-4147-A177-3AD203B41FA5}">
                      <a16:colId xmlns:a16="http://schemas.microsoft.com/office/drawing/2014/main" val="2528645655"/>
                    </a:ext>
                  </a:extLst>
                </a:gridCol>
                <a:gridCol w="5245314">
                  <a:extLst>
                    <a:ext uri="{9D8B030D-6E8A-4147-A177-3AD203B41FA5}">
                      <a16:colId xmlns:a16="http://schemas.microsoft.com/office/drawing/2014/main" val="3397282919"/>
                    </a:ext>
                  </a:extLst>
                </a:gridCol>
              </a:tblGrid>
              <a:tr h="821497">
                <a:tc>
                  <a:txBody>
                    <a:bodyPr/>
                    <a:lstStyle/>
                    <a:p>
                      <a:r>
                        <a:rPr lang="en-US" sz="3200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85449"/>
                  </a:ext>
                </a:extLst>
              </a:tr>
              <a:tr h="211012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Disadvantages: 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requires decent</a:t>
                      </a:r>
                      <a:r>
                        <a:rPr lang="en-GB" sz="2400" b="0" i="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internet connection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  <a:p>
                      <a:pPr lvl="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students may experience technical challenges or difficulties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GB" sz="2400" dirty="0"/>
                    </a:p>
                    <a:p>
                      <a:pPr lvl="0" algn="l" rtl="0">
                        <a:buNone/>
                      </a:pPr>
                      <a:endParaRPr lang="en-GB" sz="2400" b="0" i="0" dirty="0">
                        <a:effectLst/>
                        <a:latin typeface="Gill Sans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808080"/>
                          </a:solidFill>
                          <a:effectLst/>
                          <a:latin typeface="Gill Sans MT"/>
                        </a:rPr>
                        <a:t>Disadvantages: 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- students may feel less personally exchanged and less satisfied without the social interaction (peers and lecturers) 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  <a:p>
                      <a:pPr lvl="0" algn="l" rtl="0">
                        <a:buNone/>
                      </a:pP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- course material and tasks may be misunderstood by students</a:t>
                      </a:r>
                      <a:r>
                        <a:rPr lang="en-GB" sz="2400" b="0" i="0" dirty="0">
                          <a:effectLst/>
                          <a:latin typeface="Gill Sans MT"/>
                        </a:rPr>
                        <a:t>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0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86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B3E0B1825742C443A5233FAEC961816C" ma:contentTypeVersion="25" ma:contentTypeDescription="" ma:contentTypeScope="" ma:versionID="7587740c1d6c365023df3266246d05ef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45ae7f3d-bcd0-4e4b-af93-f03a9fbb19b5" targetNamespace="http://schemas.microsoft.com/office/2006/metadata/properties" ma:root="true" ma:fieldsID="c7247fd1fce59bf25dd8146f425c1d58" ns1:_="" ns2:_="" ns3:_="">
    <xsd:import namespace="http://schemas.microsoft.com/sharepoint/v3"/>
    <xsd:import namespace="d5efd484-15aa-41a0-83f6-0646502cb6d6"/>
    <xsd:import namespace="45ae7f3d-bcd0-4e4b-af93-f03a9fbb19b5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9e4f363a-caa6-4448-beb2-df2bd66df95f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9e4f363a-caa6-4448-beb2-df2bd66df95f}" ma:internalName="TaxCatchAllLabel" ma:readOnly="true" ma:showField="CatchAllDataLabel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MULInformation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</TermName>
          <TermId xmlns="http://schemas.microsoft.com/office/infopath/2007/PartnerControls">9124d8d9-0c1c-41e9-aa14-aba001e9a028</TermId>
        </TermInfo>
      </Terms>
    </QMULInformationClassificationTaxHTField0>
    <TaxKeywordTaxHTField xmlns="d5efd484-15aa-41a0-83f6-0646502cb6d6">
      <Terms xmlns="http://schemas.microsoft.com/office/infopath/2007/PartnerControls"/>
    </TaxKeywordTaxHTField>
    <TaxCatchAll xmlns="d5efd484-15aa-41a0-83f6-0646502cb6d6">
      <Value>1</Value>
    </TaxCatchAll>
    <QMULSchoolTaxHTField0 xmlns="http://schemas.microsoft.com/sharepoint/v3">
      <Terms xmlns="http://schemas.microsoft.com/office/infopath/2007/PartnerControls"/>
    </QMULSchoolTaxHTField0>
    <QMULDocumentTypeTaxHTField0 xmlns="http://schemas.microsoft.com/sharepoint/v3">
      <Terms xmlns="http://schemas.microsoft.com/office/infopath/2007/PartnerControls"/>
    </QMULDocumentTypeTaxHTField0>
    <QMULReviewDate xmlns="http://schemas.microsoft.com/sharepoint/v3" xsi:nil="true"/>
    <QMULOwner xmlns="http://schemas.microsoft.com/sharepoint/v3">
      <UserInfo>
        <DisplayName/>
        <AccountId xsi:nil="true"/>
        <AccountType/>
      </UserInfo>
    </QMULOwner>
    <QMULDepartmentTaxHTField0 xmlns="http://schemas.microsoft.com/sharepoint/v3">
      <Terms xmlns="http://schemas.microsoft.com/office/infopath/2007/PartnerControls"/>
    </QMULDepartmentTaxHTField0>
    <QMULAcademicYear xmlns="http://schemas.microsoft.com/sharepoint/v3" xsi:nil="true"/>
    <QMULLocationTaxHTField0 xmlns="http://schemas.microsoft.com/sharepoint/v3">
      <Terms xmlns="http://schemas.microsoft.com/office/infopath/2007/PartnerControls"/>
    </QMULLocationTaxHTField0>
    <QMULDocumentStatusTaxHTField0 xmlns="http://schemas.microsoft.com/sharepoint/v3">
      <Terms xmlns="http://schemas.microsoft.com/office/infopath/2007/PartnerControls"/>
    </QMULDocumentStatusTaxHTField0>
    <QMULProject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Props1.xml><?xml version="1.0" encoding="utf-8"?>
<ds:datastoreItem xmlns:ds="http://schemas.openxmlformats.org/officeDocument/2006/customXml" ds:itemID="{2FF4101A-8EAD-4D40-989F-293E77A24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efd484-15aa-41a0-83f6-0646502cb6d6"/>
    <ds:schemaRef ds:uri="45ae7f3d-bcd0-4e4b-af93-f03a9fbb19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FBC5F6-2D59-4260-A07C-4C7DCA207412}">
  <ds:schemaRefs>
    <ds:schemaRef ds:uri="http://purl.org/dc/dcmitype/"/>
    <ds:schemaRef ds:uri="d5efd484-15aa-41a0-83f6-0646502cb6d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5ae7f3d-bcd0-4e4b-af93-f03a9fbb19b5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A4A70D-BFD8-429E-99C5-67E8D5867B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5F6019-7952-4345-BC14-61B7C488DC5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1032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Office Theme</vt:lpstr>
      <vt:lpstr>Interactivity in webinars</vt:lpstr>
      <vt:lpstr>Aims for this webinar</vt:lpstr>
      <vt:lpstr>Webinar ground rules for students?</vt:lpstr>
      <vt:lpstr>Poll</vt:lpstr>
      <vt:lpstr>Practical advice for your students</vt:lpstr>
      <vt:lpstr>Practical advice on presenting and delivery</vt:lpstr>
      <vt:lpstr>Moving teaching online – key starting points</vt:lpstr>
      <vt:lpstr>PowerPoint Presentation</vt:lpstr>
      <vt:lpstr>PowerPoint Presentation</vt:lpstr>
      <vt:lpstr>PowerPoint Presentation</vt:lpstr>
      <vt:lpstr>Online lectures: tools for interactivity</vt:lpstr>
      <vt:lpstr>Please navigate to kahoot.it</vt:lpstr>
      <vt:lpstr>Screenshot: moderator view of sharing content</vt:lpstr>
      <vt:lpstr>PowerPoint Presentation</vt:lpstr>
      <vt:lpstr>Screenshots – moderator view poll</vt:lpstr>
      <vt:lpstr>Online seminars: tools for interactivity </vt:lpstr>
      <vt:lpstr>Group brainstorm - please add text to the slide: what do you think are the challenges and potential benefits of delivering seminars online?</vt:lpstr>
      <vt:lpstr>Small group discussion (10 mins): </vt:lpstr>
      <vt:lpstr>Feeding back (10 mins): </vt:lpstr>
      <vt:lpstr>Screenshot: moderator view breakout groups</vt:lpstr>
      <vt:lpstr>Screenshot: moderator view breakout groups 2</vt:lpstr>
      <vt:lpstr>Further advice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Interactivity in webinars</dc:title>
  <dc:creator>Matt</dc:creator>
  <cp:lastModifiedBy>Stephanie Fuller</cp:lastModifiedBy>
  <cp:revision>139</cp:revision>
  <dcterms:created xsi:type="dcterms:W3CDTF">2020-03-16T22:11:38Z</dcterms:created>
  <dcterms:modified xsi:type="dcterms:W3CDTF">2020-03-26T13:29:07Z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0x0101005EA864BF41DF8A41860E925F5B29BCF500B3E0B1825742C443A5233FAEC961816C</vt:lpwstr>
  </property>
  <property fmtid="{D5CDD505-2E9C-101B-9397-08002B2CF9AE}" pid="3" name="QMULDocumentStatus">
    <vt:lpwstr/>
  </property>
  <property fmtid="{D5CDD505-2E9C-101B-9397-08002B2CF9AE}" pid="4" name="TaxKeyword">
    <vt:lpwstr/>
  </property>
  <property fmtid="{D5CDD505-2E9C-101B-9397-08002B2CF9AE}" pid="5" name="QMULDepartment">
    <vt:lpwstr/>
  </property>
  <property fmtid="{D5CDD505-2E9C-101B-9397-08002B2CF9AE}" pid="6" name="QMULInformationClassification">
    <vt:lpwstr>1;#Protect|9124d8d9-0c1c-41e9-aa14-aba001e9a028</vt:lpwstr>
  </property>
  <property fmtid="{D5CDD505-2E9C-101B-9397-08002B2CF9AE}" pid="7" name="QMULDocumentType">
    <vt:lpwstr/>
  </property>
  <property fmtid="{D5CDD505-2E9C-101B-9397-08002B2CF9AE}" pid="8" name="QMULSchool">
    <vt:lpwstr/>
  </property>
  <property fmtid="{D5CDD505-2E9C-101B-9397-08002B2CF9AE}" pid="9" name="QMULLocation">
    <vt:lpwstr/>
  </property>
</Properties>
</file>